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932" r:id="rId2"/>
    <p:sldId id="931" r:id="rId3"/>
    <p:sldId id="929" r:id="rId4"/>
    <p:sldId id="935" r:id="rId5"/>
    <p:sldId id="934" r:id="rId6"/>
    <p:sldId id="936" r:id="rId7"/>
    <p:sldId id="938" r:id="rId8"/>
    <p:sldId id="93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F22DB-B8D6-4E6C-ACAE-479ECA8BECC0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6CC93-C898-45E2-A6F5-52965260B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8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6CC93-C898-45E2-A6F5-52965260B1C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9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6CC93-C898-45E2-A6F5-52965260B1C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17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76812-1BE7-4A50-A0EE-6E2C19B1CAF9}" type="datetime1">
              <a:rPr lang="ru-RU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95BF2-1424-41FC-981C-CB38F1A94BE4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38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120DE-A7C5-4E2D-8C99-5412E5872855}" type="datetime1">
              <a:rPr lang="ru-RU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94FD4-DC21-4CF1-9B2E-29D08C1AEFE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01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A1542-3D3F-45C3-96C8-7FE5A40C747C}" type="datetime1">
              <a:rPr lang="ru-RU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0E2CC-1872-4320-AF60-8E5A805E045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08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5794E-1678-404E-A9C9-C0178A48E365}" type="datetime1">
              <a:rPr lang="ru-RU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33F69-73CC-4647-A31E-A419AA92B276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39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70DFC-5F53-4CFA-A2A4-824C1433CC28}" type="datetime1">
              <a:rPr lang="ru-RU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9CC7C-168E-4D51-9A22-6FC1EBF6C87C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DA9CE-5E12-4DD8-8215-1C71802C811A}" type="datetime1">
              <a:rPr lang="ru-RU"/>
              <a:t>28.10.2025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4F82D-6C28-4249-9EA0-20A77054564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6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F44D1-D957-4778-89A1-AAA74A0D7456}" type="datetime1">
              <a:rPr lang="ru-RU"/>
              <a:t>28.10.2025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54D78-E10F-4CE0-B18F-FADD75997449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71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06207-2CCD-4356-B0BA-300F75B74752}" type="datetime1">
              <a:rPr lang="ru-RU"/>
              <a:t>28.10.2025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98D32-49E8-4158-9E32-266F786583E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28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F71D3-5628-4F21-8AD4-2B5279330BE9}" type="datetime1">
              <a:rPr lang="ru-RU"/>
              <a:t>28.10.2025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D22D2-6350-4D13-9177-9CF06526625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6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4BD84-7D64-4B48-904E-6FE65C91AC3B}" type="datetime1">
              <a:rPr lang="ru-RU"/>
              <a:t>28.10.2025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4B2BE-FE57-4BB9-B5F6-6EFF74103CF8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2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9A243-ADA5-4ABD-8E30-9FBB754B8800}" type="datetime1">
              <a:rPr lang="ru-RU"/>
              <a:t>28.10.2025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33AB2-5FE7-4299-9920-C92E3775B8EF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3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46A7E2-1FEE-4A54-A33A-229538CA6A10}" type="datetime1">
              <a:rPr lang="ru-RU"/>
              <a:t>28.10.2025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896EB3-3765-4EE5-B480-FD95162ACE07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65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7440BC-0985-41DF-BC4C-5D8ABAD0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D22D2-6350-4D13-9177-9CF065266258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BB89AF1-71CE-441D-992D-4BDB044383EE}"/>
              </a:ext>
            </a:extLst>
          </p:cNvPr>
          <p:cNvSpPr txBox="1">
            <a:spLocks/>
          </p:cNvSpPr>
          <p:nvPr/>
        </p:nvSpPr>
        <p:spPr>
          <a:xfrm>
            <a:off x="685800" y="1882604"/>
            <a:ext cx="77724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r>
              <a:rPr lang="ru-RU" sz="2800" b="1" dirty="0">
                <a:solidFill>
                  <a:srgbClr val="C00000"/>
                </a:solidFill>
                <a:latin typeface="+mn-lt"/>
              </a:rPr>
              <a:t>Об участии в Международном научно-образовательном форуме «Интеграционные и дезинтеграционные процессы на постсоветском</a:t>
            </a:r>
          </a:p>
          <a:p>
            <a:pPr defTabSz="914400"/>
            <a:r>
              <a:rPr lang="ru-RU" sz="2800" b="1" dirty="0">
                <a:solidFill>
                  <a:srgbClr val="C00000"/>
                </a:solidFill>
                <a:latin typeface="+mn-lt"/>
              </a:rPr>
              <a:t>пространстве: историко-политическое измерение»</a:t>
            </a:r>
          </a:p>
          <a:p>
            <a:pPr defTabSz="914400"/>
            <a:r>
              <a:rPr lang="ru-RU" sz="1800" dirty="0">
                <a:latin typeface="+mn-lt"/>
              </a:rPr>
              <a:t>(г. Псков, Псковская область) 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3AE70A30-8BFC-4228-80C7-76D97988611E}"/>
              </a:ext>
            </a:extLst>
          </p:cNvPr>
          <p:cNvSpPr txBox="1">
            <a:spLocks/>
          </p:cNvSpPr>
          <p:nvPr/>
        </p:nvSpPr>
        <p:spPr>
          <a:xfrm>
            <a:off x="685800" y="5202238"/>
            <a:ext cx="791787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ru-RU" sz="2000" dirty="0"/>
              <a:t>Младший научный сотрудник Центра СДИ, аспирант Александр Васильевич Фетюков</a:t>
            </a:r>
          </a:p>
          <a:p>
            <a:pPr algn="ctr" defTabSz="914400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2288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7440BC-0985-41DF-BC4C-5D8ABAD0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D22D2-6350-4D13-9177-9CF065266258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5C694-5BA3-425F-A098-6DF84A51C2DF}"/>
              </a:ext>
            </a:extLst>
          </p:cNvPr>
          <p:cNvSpPr txBox="1"/>
          <p:nvPr/>
        </p:nvSpPr>
        <p:spPr>
          <a:xfrm>
            <a:off x="720434" y="2032077"/>
            <a:ext cx="793288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b="1" dirty="0"/>
              <a:t>Время и место проведения: </a:t>
            </a:r>
            <a:r>
              <a:rPr lang="ru-RU" sz="1600" dirty="0"/>
              <a:t>с 15 по 17 октября 2025 года, Псковский государственный университет (г. Псков, Псковская область) </a:t>
            </a:r>
          </a:p>
          <a:p>
            <a:pPr marL="0" indent="0" algn="just">
              <a:buNone/>
            </a:pPr>
            <a:endParaRPr lang="ru-RU" sz="1000" dirty="0"/>
          </a:p>
          <a:p>
            <a:pPr algn="just"/>
            <a:r>
              <a:rPr lang="ru-RU" sz="1600" b="1" dirty="0"/>
              <a:t>Участники: </a:t>
            </a:r>
            <a:r>
              <a:rPr lang="ru-RU" sz="1600" dirty="0"/>
              <a:t>более 70 представителей организаций науки и высшего образования 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–</a:t>
            </a:r>
            <a:r>
              <a:rPr lang="ru-RU" sz="1600" dirty="0"/>
              <a:t> студенты, научные сотрудники и преподаватели вузов Российской Федерации и Республики Беларусь, представители Молодёжного парламента при Псковском областном Собрании депутатов</a:t>
            </a:r>
          </a:p>
          <a:p>
            <a:pPr marL="0" indent="0" algn="just">
              <a:buNone/>
            </a:pPr>
            <a:endParaRPr lang="ru-RU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378758-EC61-4220-A4B3-184C756D491E}"/>
              </a:ext>
            </a:extLst>
          </p:cNvPr>
          <p:cNvSpPr txBox="1"/>
          <p:nvPr/>
        </p:nvSpPr>
        <p:spPr>
          <a:xfrm>
            <a:off x="471083" y="3825649"/>
            <a:ext cx="8431584" cy="274690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Форум и конференция посвящены 25-летию со дня подписания Договора об учреждении Евразийского экономического сообщества</a:t>
            </a:r>
          </a:p>
          <a:p>
            <a:pPr algn="just"/>
            <a:endParaRPr lang="ru-RU" sz="700" dirty="0"/>
          </a:p>
          <a:p>
            <a:pPr algn="just"/>
            <a:r>
              <a:rPr lang="ru-RU" b="1" dirty="0"/>
              <a:t>Цели:</a:t>
            </a:r>
            <a:endParaRPr lang="en-US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Обсуждение итогов и перспектив интеграционных и дезинтеграционных явлений и процессов на территории постсоветского пространства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Привлечение внимания экспертного сообщества и широкой общественности к необходимости взвешенного и научно обоснованного подхода к проблеме участия Российской Федерации и государств ЕАЭС в интеграционных процессах современности.</a:t>
            </a:r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0390EB-FC65-4C21-A953-96CE7C688AAF}"/>
              </a:ext>
            </a:extLst>
          </p:cNvPr>
          <p:cNvSpPr/>
          <p:nvPr/>
        </p:nvSpPr>
        <p:spPr>
          <a:xfrm>
            <a:off x="1506892" y="638277"/>
            <a:ext cx="6130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Международная научно-практическая конференция «Постсоветское пространство в исторической ретроспективе: интеграционные и дезинтеграционные процессы»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2058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7440BC-0985-41DF-BC4C-5D8ABAD0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D22D2-6350-4D13-9177-9CF065266258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BB6DE-2B6B-4FC0-A329-0F0913A9DDFA}"/>
              </a:ext>
            </a:extLst>
          </p:cNvPr>
          <p:cNvSpPr txBox="1"/>
          <p:nvPr/>
        </p:nvSpPr>
        <p:spPr>
          <a:xfrm>
            <a:off x="171746" y="789211"/>
            <a:ext cx="8800507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89560" algn="l"/>
              </a:tabLst>
            </a:pPr>
            <a:r>
              <a:rPr lang="ru-RU" sz="17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Тематические секции: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289560" algn="l"/>
              </a:tabLst>
            </a:pPr>
            <a:r>
              <a:rPr lang="ru-RU" sz="1700" dirty="0">
                <a:effectLst/>
                <a:ea typeface="Times New Roman" panose="02020603050405020304" pitchFamily="18" charset="0"/>
              </a:rPr>
              <a:t>«Интеграция на постсоветском пространстве: идеи, институты, идентичности»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289560" algn="l"/>
              </a:tabLst>
            </a:pPr>
            <a:r>
              <a:rPr lang="ru-RU" sz="1700" dirty="0"/>
              <a:t>«Культура и память: интеграционные практики на постсоветском пространстве»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289560" algn="l"/>
              </a:tabLst>
            </a:pPr>
            <a:r>
              <a:rPr lang="ru-RU" sz="1700" dirty="0">
                <a:effectLst/>
                <a:ea typeface="Times New Roman" panose="02020603050405020304" pitchFamily="18" charset="0"/>
              </a:rPr>
              <a:t>«</a:t>
            </a:r>
            <a:r>
              <a:rPr lang="ru-RU" sz="1700" dirty="0" err="1">
                <a:effectLst/>
                <a:ea typeface="Times New Roman" panose="02020603050405020304" pitchFamily="18" charset="0"/>
              </a:rPr>
              <a:t>Трансграничность</a:t>
            </a:r>
            <a:r>
              <a:rPr lang="ru-RU" sz="1700" dirty="0">
                <a:effectLst/>
                <a:ea typeface="Times New Roman" panose="02020603050405020304" pitchFamily="18" charset="0"/>
              </a:rPr>
              <a:t> в исторической ретроспективе: от империи к постсоветскому пространству»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289560" algn="l"/>
              </a:tabLst>
            </a:pPr>
            <a:r>
              <a:rPr lang="ru-RU" sz="1700" dirty="0"/>
              <a:t>«Технологии, ресурсы, безопасность: новые измерения интеграции на постсоветском пространстве»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289560" algn="l"/>
              </a:tabLst>
            </a:pPr>
            <a:r>
              <a:rPr lang="ru-RU" sz="1700" dirty="0"/>
              <a:t>«Медиа и интеграция: информационное пространство Союзного государства в цифровую эпоху»</a:t>
            </a:r>
            <a:endParaRPr lang="ru-RU" sz="17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8F6C4-EC42-4B83-A60D-B12263662A64}"/>
              </a:ext>
            </a:extLst>
          </p:cNvPr>
          <p:cNvSpPr txBox="1"/>
          <p:nvPr/>
        </p:nvSpPr>
        <p:spPr>
          <a:xfrm>
            <a:off x="171746" y="3215076"/>
            <a:ext cx="8673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ea typeface="Times New Roman" panose="02020603050405020304" pitchFamily="18" charset="0"/>
              </a:rPr>
              <a:t>Молодежный дискуссионный клуб </a:t>
            </a:r>
            <a:r>
              <a:rPr lang="ru-RU" sz="1800" b="1" dirty="0">
                <a:effectLst/>
                <a:ea typeface="Times New Roman" panose="02020603050405020304" pitchFamily="18" charset="0"/>
              </a:rPr>
              <a:t>«Россия и страны постсоветского пространства: основные тренды современных отношений»</a:t>
            </a:r>
          </a:p>
        </p:txBody>
      </p:sp>
      <p:pic>
        <p:nvPicPr>
          <p:cNvPr id="1026" name="Picture 2" descr="В Пскове обсудили интеграционные и дезинтеграционные процессы на постсоветском пространстве">
            <a:extLst>
              <a:ext uri="{FF2B5EF4-FFF2-40B4-BE49-F238E27FC236}">
                <a16:creationId xmlns:a16="http://schemas.microsoft.com/office/drawing/2014/main" id="{D55B8F4D-270E-B5EB-A487-99257641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14" y="3840447"/>
            <a:ext cx="5334428" cy="27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38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7440BC-0985-41DF-BC4C-5D8ABAD0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D22D2-6350-4D13-9177-9CF065266258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6F5F5-47C1-4B2B-90C0-B961705631B0}"/>
              </a:ext>
            </a:extLst>
          </p:cNvPr>
          <p:cNvSpPr txBox="1"/>
          <p:nvPr/>
        </p:nvSpPr>
        <p:spPr>
          <a:xfrm>
            <a:off x="339671" y="900226"/>
            <a:ext cx="86244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89560" algn="l"/>
              </a:tabLst>
            </a:pPr>
            <a:r>
              <a:rPr lang="ru-RU" b="1" dirty="0">
                <a:solidFill>
                  <a:srgbClr val="C00000"/>
                </a:solidFill>
                <a:ea typeface="Times New Roman" panose="02020603050405020304" pitchFamily="18" charset="0"/>
              </a:rPr>
              <a:t>Пленарное заседание</a:t>
            </a:r>
            <a:r>
              <a:rPr lang="ru-RU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28956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</a:rPr>
              <a:t>«Современный мир и судьбы советского наследства»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28956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</a:rPr>
              <a:t>«Сопряжение потенциалов ЕАЭС китайской инициативы “Один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28956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</a:rPr>
              <a:t>пояс, один путь”»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289560" algn="l"/>
              </a:tabLst>
            </a:pPr>
            <a:r>
              <a:rPr lang="ru-RU" sz="1800" dirty="0">
                <a:effectLst/>
                <a:ea typeface="Times New Roman" panose="02020603050405020304" pitchFamily="18" charset="0"/>
              </a:rPr>
              <a:t>«Дипломатическая география в ракурсе </a:t>
            </a:r>
            <a:r>
              <a:rPr lang="ru-RU" sz="1800" dirty="0" err="1">
                <a:effectLst/>
                <a:ea typeface="Times New Roman" panose="02020603050405020304" pitchFamily="18" charset="0"/>
              </a:rPr>
              <a:t>этноконтактности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и </a:t>
            </a:r>
            <a:r>
              <a:rPr lang="ru-RU" sz="1800" dirty="0" err="1">
                <a:effectLst/>
                <a:ea typeface="Times New Roman" panose="02020603050405020304" pitchFamily="18" charset="0"/>
              </a:rPr>
              <a:t>конфликтогенности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 постсоветского пространства»</a:t>
            </a:r>
          </a:p>
        </p:txBody>
      </p:sp>
      <p:pic>
        <p:nvPicPr>
          <p:cNvPr id="2050" name="Picture 2" descr="В Пскове обсудили интеграционные и дезинтеграционные процессы на постсоветском пространстве">
            <a:extLst>
              <a:ext uri="{FF2B5EF4-FFF2-40B4-BE49-F238E27FC236}">
                <a16:creationId xmlns:a16="http://schemas.microsoft.com/office/drawing/2014/main" id="{92144097-5ABE-FE26-FCD3-0A9859F8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926" y="3096284"/>
            <a:ext cx="5071073" cy="338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Пскове обсудили интеграционные и дезинтеграционные процессы на постсоветском пространстве">
            <a:extLst>
              <a:ext uri="{FF2B5EF4-FFF2-40B4-BE49-F238E27FC236}">
                <a16:creationId xmlns:a16="http://schemas.microsoft.com/office/drawing/2014/main" id="{A59EED25-4BAB-85E1-6DD1-219B659B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" y="2729891"/>
            <a:ext cx="4841824" cy="322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75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7440BC-0985-41DF-BC4C-5D8ABAD0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D22D2-6350-4D13-9177-9CF065266258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B8432-E539-4A1C-B154-E2DA8F4AFC35}"/>
              </a:ext>
            </a:extLst>
          </p:cNvPr>
          <p:cNvSpPr txBox="1"/>
          <p:nvPr/>
        </p:nvSpPr>
        <p:spPr>
          <a:xfrm>
            <a:off x="1110671" y="859182"/>
            <a:ext cx="75345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ea typeface="Times New Roman" panose="02020603050405020304" pitchFamily="18" charset="0"/>
              </a:rPr>
              <a:t>Молодежный дискуссионный клуб</a:t>
            </a:r>
          </a:p>
          <a:p>
            <a:pPr algn="ctr"/>
            <a:r>
              <a:rPr lang="ru-RU" sz="2000" b="1" dirty="0">
                <a:effectLst/>
                <a:ea typeface="Times New Roman" panose="02020603050405020304" pitchFamily="18" charset="0"/>
              </a:rPr>
              <a:t>«Россия и страны постсоветского пространства:</a:t>
            </a:r>
          </a:p>
          <a:p>
            <a:pPr algn="ctr"/>
            <a:r>
              <a:rPr lang="ru-RU" sz="2000" b="1" dirty="0">
                <a:effectLst/>
                <a:ea typeface="Times New Roman" panose="02020603050405020304" pitchFamily="18" charset="0"/>
              </a:rPr>
              <a:t>основные тренды современных отношений»</a:t>
            </a:r>
            <a:endParaRPr lang="ru-RU" sz="2000" b="1" dirty="0"/>
          </a:p>
        </p:txBody>
      </p:sp>
      <p:pic>
        <p:nvPicPr>
          <p:cNvPr id="1026" name="Picture 2" descr="Псковский государственный университет, ВУЗ, площадь Ленина, 2, Псков —  Яндекс Карты">
            <a:extLst>
              <a:ext uri="{FF2B5EF4-FFF2-40B4-BE49-F238E27FC236}">
                <a16:creationId xmlns:a16="http://schemas.microsoft.com/office/drawing/2014/main" id="{020F7ADB-CDFD-8701-76B0-BE68EA272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00" y="3090462"/>
            <a:ext cx="3384567" cy="25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В Пскове обсудили интеграционные и дезинтеграционные процессы на постсоветском пространстве">
            <a:extLst>
              <a:ext uri="{FF2B5EF4-FFF2-40B4-BE49-F238E27FC236}">
                <a16:creationId xmlns:a16="http://schemas.microsoft.com/office/drawing/2014/main" id="{38A95561-C3EA-8871-7820-4DE3C81A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59" y="3242792"/>
            <a:ext cx="4134039" cy="275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7440BC-0985-41DF-BC4C-5D8ABAD0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D22D2-6350-4D13-9177-9CF065266258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B8432-E539-4A1C-B154-E2DA8F4AFC35}"/>
              </a:ext>
            </a:extLst>
          </p:cNvPr>
          <p:cNvSpPr txBox="1"/>
          <p:nvPr/>
        </p:nvSpPr>
        <p:spPr>
          <a:xfrm>
            <a:off x="1110671" y="859182"/>
            <a:ext cx="75345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ea typeface="Times New Roman" panose="02020603050405020304" pitchFamily="18" charset="0"/>
              </a:rPr>
              <a:t>Круглый стол</a:t>
            </a:r>
          </a:p>
          <a:p>
            <a:pPr algn="ctr"/>
            <a:r>
              <a:rPr lang="ru-RU" sz="2000" b="1" dirty="0">
                <a:effectLst/>
                <a:ea typeface="Times New Roman" panose="02020603050405020304" pitchFamily="18" charset="0"/>
              </a:rPr>
              <a:t>«Взаимоотношения России со странами СНГ и Прибалтики:</a:t>
            </a:r>
          </a:p>
          <a:p>
            <a:pPr algn="ctr"/>
            <a:r>
              <a:rPr lang="ru-RU" sz="2000" b="1" dirty="0">
                <a:effectLst/>
                <a:ea typeface="Times New Roman" panose="02020603050405020304" pitchFamily="18" charset="0"/>
              </a:rPr>
              <a:t>основные проблемы и пути их решения»</a:t>
            </a:r>
            <a:endParaRPr lang="ru-RU" sz="2000" b="1" dirty="0"/>
          </a:p>
        </p:txBody>
      </p:sp>
      <p:pic>
        <p:nvPicPr>
          <p:cNvPr id="2050" name="Picture 2" descr="В Пскове обсудили интеграционные и дезинтеграционные процессы на постсоветском пространстве">
            <a:extLst>
              <a:ext uri="{FF2B5EF4-FFF2-40B4-BE49-F238E27FC236}">
                <a16:creationId xmlns:a16="http://schemas.microsoft.com/office/drawing/2014/main" id="{0324382C-9741-B8A2-C9EE-0B81C6AE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74" y="2417403"/>
            <a:ext cx="6102036" cy="31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3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7440BC-0985-41DF-BC4C-5D8ABAD0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D22D2-6350-4D13-9177-9CF065266258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B8432-E539-4A1C-B154-E2DA8F4AFC35}"/>
              </a:ext>
            </a:extLst>
          </p:cNvPr>
          <p:cNvSpPr txBox="1"/>
          <p:nvPr/>
        </p:nvSpPr>
        <p:spPr>
          <a:xfrm>
            <a:off x="1110671" y="859182"/>
            <a:ext cx="75345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ea typeface="Times New Roman" panose="02020603050405020304" pitchFamily="18" charset="0"/>
              </a:rPr>
              <a:t>Представление доклада на тему:</a:t>
            </a:r>
          </a:p>
          <a:p>
            <a:pPr algn="ctr"/>
            <a:r>
              <a:rPr lang="ru-RU" sz="2000" b="1" dirty="0">
                <a:ea typeface="Times New Roman" panose="02020603050405020304" pitchFamily="18" charset="0"/>
              </a:rPr>
              <a:t>«Готовность к профессиональной деятельности студентов-выпускников инженерно-технических и IT направлений подготовки как залог устойчивого развития экономики России»</a:t>
            </a:r>
            <a:endParaRPr lang="ru-RU" sz="20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6E8E84-8227-28B0-479B-F185C1FE3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2288"/>
            <a:ext cx="5911913" cy="33292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CDB69B-E257-6B03-CAC1-72DB0CC45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253" y="2379467"/>
            <a:ext cx="2256962" cy="400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5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67440BC-0985-41DF-BC4C-5D8ABAD0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D22D2-6350-4D13-9177-9CF065266258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2A716-C829-469C-958B-643ACF3BE7F1}"/>
              </a:ext>
            </a:extLst>
          </p:cNvPr>
          <p:cNvSpPr txBox="1"/>
          <p:nvPr/>
        </p:nvSpPr>
        <p:spPr>
          <a:xfrm>
            <a:off x="2110028" y="915770"/>
            <a:ext cx="5217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9BBFB3-FCAA-6148-4BC7-4636D8A4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950"/>
            <a:ext cx="9144000" cy="5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7563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</TotalTime>
  <Words>349</Words>
  <Application>Microsoft Office PowerPoint</Application>
  <PresentationFormat>Экран (4:3)</PresentationFormat>
  <Paragraphs>44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участии в образовательной программе «Научное волонтерство: создаем будущее науки вместе!»</dc:title>
  <dc:creator>Ирина А. Секушина</dc:creator>
  <cp:lastModifiedBy>Мария А. Груздева</cp:lastModifiedBy>
  <cp:revision>20</cp:revision>
  <dcterms:created xsi:type="dcterms:W3CDTF">2025-02-24T05:35:50Z</dcterms:created>
  <dcterms:modified xsi:type="dcterms:W3CDTF">2025-10-28T13:21:41Z</dcterms:modified>
</cp:coreProperties>
</file>